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RQND Pro Medium" charset="1" panose="00000500000000000000"/>
      <p:regular r:id="rId26"/>
    </p:embeddedFont>
    <p:embeddedFont>
      <p:font typeface="RQND Pro" charset="1" panose="00000500000000000000"/>
      <p:regular r:id="rId27"/>
    </p:embeddedFont>
    <p:embeddedFont>
      <p:font typeface="Arimo Bold" charset="1" panose="020B07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media/image4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VAGW6FyMBhI.mp4" Type="http://schemas.openxmlformats.org/officeDocument/2006/relationships/video"/><Relationship Id="rId4" Target="../media/VAGW6FyMBhI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17" Target="../media/image33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15" y="-3572"/>
            <a:ext cx="18297430" cy="10294239"/>
          </a:xfrm>
          <a:custGeom>
            <a:avLst/>
            <a:gdLst/>
            <a:ahLst/>
            <a:cxnLst/>
            <a:rect r="r" b="b" t="t" l="l"/>
            <a:pathLst>
              <a:path h="10294239" w="18297430">
                <a:moveTo>
                  <a:pt x="0" y="0"/>
                </a:moveTo>
                <a:lnTo>
                  <a:pt x="18297430" y="0"/>
                </a:lnTo>
                <a:lnTo>
                  <a:pt x="18297430" y="10294239"/>
                </a:lnTo>
                <a:lnTo>
                  <a:pt x="0" y="10294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" r="0" b="-1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6252" y="7919652"/>
            <a:ext cx="1905000" cy="1905000"/>
            <a:chOff x="0" y="0"/>
            <a:chExt cx="2540000" cy="254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0000" cy="2540000"/>
            </a:xfrm>
            <a:custGeom>
              <a:avLst/>
              <a:gdLst/>
              <a:ahLst/>
              <a:cxnLst/>
              <a:rect r="r" b="b" t="t" l="l"/>
              <a:pathLst>
                <a:path h="2540000" w="2540000">
                  <a:moveTo>
                    <a:pt x="0" y="0"/>
                  </a:moveTo>
                  <a:lnTo>
                    <a:pt x="2540000" y="0"/>
                  </a:lnTo>
                  <a:lnTo>
                    <a:pt x="2540000" y="2540000"/>
                  </a:lnTo>
                  <a:lnTo>
                    <a:pt x="0" y="254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132210" y="2072936"/>
            <a:ext cx="5155787" cy="8214075"/>
            <a:chOff x="0" y="0"/>
            <a:chExt cx="6874383" cy="109520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7" t="0" r="-2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16006" y="1062905"/>
            <a:ext cx="15590550" cy="227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3"/>
              </a:lnSpc>
            </a:pPr>
            <a:r>
              <a:rPr lang="en-US" sz="8799" spc="82">
                <a:solidFill>
                  <a:srgbClr val="ACB8C0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YApay Zeka</a:t>
            </a:r>
            <a:r>
              <a:rPr lang="en-US" sz="8799" spc="82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 ve Üretken Yapay Zeka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251920" y="3819546"/>
            <a:ext cx="5464492" cy="11325416"/>
            <a:chOff x="0" y="0"/>
            <a:chExt cx="7285990" cy="151005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85990" cy="15100554"/>
            </a:xfrm>
            <a:custGeom>
              <a:avLst/>
              <a:gdLst/>
              <a:ahLst/>
              <a:cxnLst/>
              <a:rect r="r" b="b" t="t" l="l"/>
              <a:pathLst>
                <a:path h="15100554" w="7285990">
                  <a:moveTo>
                    <a:pt x="0" y="0"/>
                  </a:moveTo>
                  <a:lnTo>
                    <a:pt x="7285990" y="0"/>
                  </a:lnTo>
                  <a:lnTo>
                    <a:pt x="7285990" y="15100554"/>
                  </a:lnTo>
                  <a:lnTo>
                    <a:pt x="0" y="15100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8" r="0" b="-38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61594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86672" y="740412"/>
            <a:ext cx="15697200" cy="65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 spc="52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CBS Olarak GelİştİrdİĞİMİZ BAZI PROJELER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657600" y="3432773"/>
            <a:ext cx="4687062" cy="5637467"/>
            <a:chOff x="0" y="0"/>
            <a:chExt cx="6249417" cy="75166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49416" cy="7516622"/>
            </a:xfrm>
            <a:custGeom>
              <a:avLst/>
              <a:gdLst/>
              <a:ahLst/>
              <a:cxnLst/>
              <a:rect r="r" b="b" t="t" l="l"/>
              <a:pathLst>
                <a:path h="7516622" w="6249416">
                  <a:moveTo>
                    <a:pt x="0" y="0"/>
                  </a:moveTo>
                  <a:lnTo>
                    <a:pt x="6249416" y="0"/>
                  </a:lnTo>
                  <a:lnTo>
                    <a:pt x="6249416" y="7516622"/>
                  </a:lnTo>
                  <a:lnTo>
                    <a:pt x="0" y="751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7689" r="0" b="-768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29566" y="7476427"/>
            <a:ext cx="4530471" cy="2267616"/>
            <a:chOff x="0" y="0"/>
            <a:chExt cx="6040628" cy="3023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40628" cy="3023489"/>
            </a:xfrm>
            <a:custGeom>
              <a:avLst/>
              <a:gdLst/>
              <a:ahLst/>
              <a:cxnLst/>
              <a:rect r="r" b="b" t="t" l="l"/>
              <a:pathLst>
                <a:path h="3023489" w="6040628">
                  <a:moveTo>
                    <a:pt x="0" y="0"/>
                  </a:moveTo>
                  <a:lnTo>
                    <a:pt x="6040628" y="0"/>
                  </a:lnTo>
                  <a:lnTo>
                    <a:pt x="6040628" y="3023489"/>
                  </a:lnTo>
                  <a:lnTo>
                    <a:pt x="0" y="3023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768" r="0" b="-7768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991655" y="4130014"/>
            <a:ext cx="7068408" cy="3346418"/>
            <a:chOff x="0" y="0"/>
            <a:chExt cx="9424544" cy="44618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24543" cy="4461891"/>
            </a:xfrm>
            <a:custGeom>
              <a:avLst/>
              <a:gdLst/>
              <a:ahLst/>
              <a:cxnLst/>
              <a:rect r="r" b="b" t="t" l="l"/>
              <a:pathLst>
                <a:path h="4461891" w="9424543">
                  <a:moveTo>
                    <a:pt x="0" y="0"/>
                  </a:moveTo>
                  <a:lnTo>
                    <a:pt x="9424543" y="0"/>
                  </a:lnTo>
                  <a:lnTo>
                    <a:pt x="9424543" y="4461891"/>
                  </a:lnTo>
                  <a:lnTo>
                    <a:pt x="0" y="4461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700" r="0" b="-770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657600" y="6699680"/>
            <a:ext cx="4334066" cy="3064859"/>
            <a:chOff x="0" y="0"/>
            <a:chExt cx="5778754" cy="40864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78754" cy="4086479"/>
            </a:xfrm>
            <a:custGeom>
              <a:avLst/>
              <a:gdLst/>
              <a:ahLst/>
              <a:cxnLst/>
              <a:rect r="r" b="b" t="t" l="l"/>
              <a:pathLst>
                <a:path h="4086479" w="5778754">
                  <a:moveTo>
                    <a:pt x="0" y="0"/>
                  </a:moveTo>
                  <a:lnTo>
                    <a:pt x="5778754" y="0"/>
                  </a:lnTo>
                  <a:lnTo>
                    <a:pt x="5778754" y="4086479"/>
                  </a:lnTo>
                  <a:lnTo>
                    <a:pt x="0" y="4086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7684" r="0" b="-768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019235" y="1853592"/>
            <a:ext cx="3656457" cy="2297525"/>
            <a:chOff x="0" y="0"/>
            <a:chExt cx="4875276" cy="30633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75276" cy="3063367"/>
            </a:xfrm>
            <a:custGeom>
              <a:avLst/>
              <a:gdLst/>
              <a:ahLst/>
              <a:cxnLst/>
              <a:rect r="r" b="b" t="t" l="l"/>
              <a:pathLst>
                <a:path h="3063367" w="4875276">
                  <a:moveTo>
                    <a:pt x="0" y="0"/>
                  </a:moveTo>
                  <a:lnTo>
                    <a:pt x="4875276" y="0"/>
                  </a:lnTo>
                  <a:lnTo>
                    <a:pt x="4875276" y="3063367"/>
                  </a:lnTo>
                  <a:lnTo>
                    <a:pt x="0" y="3063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634" r="0" b="-7634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3657600" y="1848916"/>
            <a:ext cx="3361658" cy="2115979"/>
            <a:chOff x="0" y="0"/>
            <a:chExt cx="4482211" cy="28213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82211" cy="2821305"/>
            </a:xfrm>
            <a:custGeom>
              <a:avLst/>
              <a:gdLst/>
              <a:ahLst/>
              <a:cxnLst/>
              <a:rect r="r" b="b" t="t" l="l"/>
              <a:pathLst>
                <a:path h="2821305" w="4482211">
                  <a:moveTo>
                    <a:pt x="0" y="0"/>
                  </a:moveTo>
                  <a:lnTo>
                    <a:pt x="4482211" y="0"/>
                  </a:lnTo>
                  <a:lnTo>
                    <a:pt x="4482211" y="2821305"/>
                  </a:lnTo>
                  <a:lnTo>
                    <a:pt x="0" y="2821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834" r="0" b="-783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188182" y="1853592"/>
            <a:ext cx="4871847" cy="2976849"/>
            <a:chOff x="0" y="0"/>
            <a:chExt cx="6495796" cy="396913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95796" cy="3969131"/>
            </a:xfrm>
            <a:custGeom>
              <a:avLst/>
              <a:gdLst/>
              <a:ahLst/>
              <a:cxnLst/>
              <a:rect r="r" b="b" t="t" l="l"/>
              <a:pathLst>
                <a:path h="3969131" w="6495796">
                  <a:moveTo>
                    <a:pt x="0" y="0"/>
                  </a:moveTo>
                  <a:lnTo>
                    <a:pt x="6495796" y="0"/>
                  </a:lnTo>
                  <a:lnTo>
                    <a:pt x="6495796" y="3969131"/>
                  </a:lnTo>
                  <a:lnTo>
                    <a:pt x="0" y="3969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7737" r="0" b="-7737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044696" y="7786661"/>
            <a:ext cx="4600004" cy="1978438"/>
            <a:chOff x="0" y="0"/>
            <a:chExt cx="6133339" cy="26379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33338" cy="2637917"/>
            </a:xfrm>
            <a:custGeom>
              <a:avLst/>
              <a:gdLst/>
              <a:ahLst/>
              <a:cxnLst/>
              <a:rect r="r" b="b" t="t" l="l"/>
              <a:pathLst>
                <a:path h="2637917" w="6133338">
                  <a:moveTo>
                    <a:pt x="0" y="0"/>
                  </a:moveTo>
                  <a:lnTo>
                    <a:pt x="6133338" y="0"/>
                  </a:lnTo>
                  <a:lnTo>
                    <a:pt x="6133338" y="2637917"/>
                  </a:lnTo>
                  <a:lnTo>
                    <a:pt x="0" y="26379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7930" r="0" b="-793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506698" y="6699680"/>
            <a:ext cx="4870513" cy="2173987"/>
            <a:chOff x="0" y="0"/>
            <a:chExt cx="6494018" cy="289864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94018" cy="2898648"/>
            </a:xfrm>
            <a:custGeom>
              <a:avLst/>
              <a:gdLst/>
              <a:ahLst/>
              <a:cxnLst/>
              <a:rect r="r" b="b" t="t" l="l"/>
              <a:pathLst>
                <a:path h="2898648" w="6494018">
                  <a:moveTo>
                    <a:pt x="0" y="0"/>
                  </a:moveTo>
                  <a:lnTo>
                    <a:pt x="6494018" y="0"/>
                  </a:lnTo>
                  <a:lnTo>
                    <a:pt x="6494018" y="2898648"/>
                  </a:lnTo>
                  <a:lnTo>
                    <a:pt x="0" y="2898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695" r="0" b="-7695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6" y="31173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12161" y="3424540"/>
            <a:ext cx="6630697" cy="4817137"/>
            <a:chOff x="0" y="0"/>
            <a:chExt cx="8840929" cy="64228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40978" cy="6422898"/>
            </a:xfrm>
            <a:custGeom>
              <a:avLst/>
              <a:gdLst/>
              <a:ahLst/>
              <a:cxnLst/>
              <a:rect r="r" b="b" t="t" l="l"/>
              <a:pathLst>
                <a:path h="6422898" w="8840978">
                  <a:moveTo>
                    <a:pt x="0" y="0"/>
                  </a:moveTo>
                  <a:lnTo>
                    <a:pt x="8840978" y="0"/>
                  </a:lnTo>
                  <a:lnTo>
                    <a:pt x="8840978" y="6422898"/>
                  </a:lnTo>
                  <a:lnTo>
                    <a:pt x="0" y="6422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" r="0" b="-1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3435644"/>
            <a:ext cx="6630697" cy="4806033"/>
            <a:chOff x="0" y="0"/>
            <a:chExt cx="8840929" cy="64080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40978" cy="6408039"/>
            </a:xfrm>
            <a:custGeom>
              <a:avLst/>
              <a:gdLst/>
              <a:ahLst/>
              <a:cxnLst/>
              <a:rect r="r" b="b" t="t" l="l"/>
              <a:pathLst>
                <a:path h="6408039" w="8840978">
                  <a:moveTo>
                    <a:pt x="0" y="0"/>
                  </a:moveTo>
                  <a:lnTo>
                    <a:pt x="8840978" y="0"/>
                  </a:lnTo>
                  <a:lnTo>
                    <a:pt x="8840978" y="6408039"/>
                  </a:lnTo>
                  <a:lnTo>
                    <a:pt x="0" y="6408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t="0" r="-9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339840" y="1527373"/>
            <a:ext cx="5151120" cy="49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Uydu Görüntüsü İyİleştİrme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1077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987040" y="1234971"/>
            <a:ext cx="12313920" cy="49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Uydu GörüntüLERİ ÜZERİNDE TESPİT, Segmentasyon,  ve sınıflandırma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672089" y="2476500"/>
            <a:ext cx="8943822" cy="6300426"/>
            <a:chOff x="0" y="0"/>
            <a:chExt cx="11925096" cy="84005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925046" cy="8400542"/>
            </a:xfrm>
            <a:custGeom>
              <a:avLst/>
              <a:gdLst/>
              <a:ahLst/>
              <a:cxnLst/>
              <a:rect r="r" b="b" t="t" l="l"/>
              <a:pathLst>
                <a:path h="8400542" w="11925046">
                  <a:moveTo>
                    <a:pt x="0" y="0"/>
                  </a:moveTo>
                  <a:lnTo>
                    <a:pt x="11925046" y="0"/>
                  </a:lnTo>
                  <a:lnTo>
                    <a:pt x="11925046" y="8400542"/>
                  </a:lnTo>
                  <a:lnTo>
                    <a:pt x="0" y="8400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3" r="0" b="-13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1077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730240" y="2047696"/>
            <a:ext cx="6979920" cy="49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Lokasyon ÜZERİNE DÜŞEN enerjİ mİktarı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114800" y="2940201"/>
            <a:ext cx="10768407" cy="5348287"/>
            <a:chOff x="0" y="0"/>
            <a:chExt cx="14357876" cy="71310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357858" cy="7131050"/>
            </a:xfrm>
            <a:custGeom>
              <a:avLst/>
              <a:gdLst/>
              <a:ahLst/>
              <a:cxnLst/>
              <a:rect r="r" b="b" t="t" l="l"/>
              <a:pathLst>
                <a:path h="7131050" w="14357858">
                  <a:moveTo>
                    <a:pt x="0" y="0"/>
                  </a:moveTo>
                  <a:lnTo>
                    <a:pt x="14357858" y="0"/>
                  </a:lnTo>
                  <a:lnTo>
                    <a:pt x="14357858" y="7131050"/>
                  </a:lnTo>
                  <a:lnTo>
                    <a:pt x="0" y="71310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0" r="0" b="-3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55" y="31077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061994" y="1174840"/>
            <a:ext cx="6979920" cy="49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trafİK YOĞUNLUĞU TAHMİNLEMESİ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44410" y="2324100"/>
            <a:ext cx="12973756" cy="6164572"/>
            <a:chOff x="0" y="0"/>
            <a:chExt cx="17298341" cy="82194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298288" cy="8219440"/>
            </a:xfrm>
            <a:custGeom>
              <a:avLst/>
              <a:gdLst/>
              <a:ahLst/>
              <a:cxnLst/>
              <a:rect r="r" b="b" t="t" l="l"/>
              <a:pathLst>
                <a:path h="8219440" w="17298288">
                  <a:moveTo>
                    <a:pt x="0" y="0"/>
                  </a:moveTo>
                  <a:lnTo>
                    <a:pt x="17298288" y="0"/>
                  </a:lnTo>
                  <a:lnTo>
                    <a:pt x="17298288" y="8219440"/>
                  </a:lnTo>
                  <a:lnTo>
                    <a:pt x="0" y="8219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" r="0" b="-10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55" y="31077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784328" y="1108542"/>
            <a:ext cx="4693920" cy="49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Geleceğe dönüş: İstanbul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191000" y="2052250"/>
            <a:ext cx="9906000" cy="6952956"/>
            <a:chOff x="0" y="0"/>
            <a:chExt cx="13208000" cy="92706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208000" cy="9270619"/>
            </a:xfrm>
            <a:custGeom>
              <a:avLst/>
              <a:gdLst/>
              <a:ahLst/>
              <a:cxnLst/>
              <a:rect r="r" b="b" t="t" l="l"/>
              <a:pathLst>
                <a:path h="9270619" w="13208000">
                  <a:moveTo>
                    <a:pt x="0" y="0"/>
                  </a:moveTo>
                  <a:lnTo>
                    <a:pt x="13208000" y="0"/>
                  </a:lnTo>
                  <a:lnTo>
                    <a:pt x="13208000" y="9270619"/>
                  </a:lnTo>
                  <a:lnTo>
                    <a:pt x="0" y="9270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833" r="0" b="-10833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55" y="31077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16040" y="1086832"/>
            <a:ext cx="5760720" cy="49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Yapay zeka gözünden Ramazan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86200" y="1976241"/>
            <a:ext cx="10515600" cy="6977259"/>
            <a:chOff x="0" y="0"/>
            <a:chExt cx="14020800" cy="93030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020800" cy="9303004"/>
            </a:xfrm>
            <a:custGeom>
              <a:avLst/>
              <a:gdLst/>
              <a:ahLst/>
              <a:cxnLst/>
              <a:rect r="r" b="b" t="t" l="l"/>
              <a:pathLst>
                <a:path h="9303004" w="14020800">
                  <a:moveTo>
                    <a:pt x="0" y="0"/>
                  </a:moveTo>
                  <a:lnTo>
                    <a:pt x="14020800" y="0"/>
                  </a:lnTo>
                  <a:lnTo>
                    <a:pt x="14020800" y="9303004"/>
                  </a:lnTo>
                  <a:lnTo>
                    <a:pt x="0" y="9303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" t="0" r="-26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55" y="31077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654040" y="1457968"/>
            <a:ext cx="7818120" cy="49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CHATGpT ÜZerİNDE oluşturulan uzantılar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133354" y="2069568"/>
            <a:ext cx="5155787" cy="8214075"/>
            <a:chOff x="0" y="0"/>
            <a:chExt cx="6874383" cy="109520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343400" y="2324100"/>
            <a:ext cx="9829800" cy="6309531"/>
            <a:chOff x="0" y="0"/>
            <a:chExt cx="13106400" cy="84127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06400" cy="8412734"/>
            </a:xfrm>
            <a:custGeom>
              <a:avLst/>
              <a:gdLst/>
              <a:ahLst/>
              <a:cxnLst/>
              <a:rect r="r" b="b" t="t" l="l"/>
              <a:pathLst>
                <a:path h="8412734" w="13106400">
                  <a:moveTo>
                    <a:pt x="0" y="0"/>
                  </a:moveTo>
                  <a:lnTo>
                    <a:pt x="13106400" y="0"/>
                  </a:lnTo>
                  <a:lnTo>
                    <a:pt x="13106400" y="8412734"/>
                  </a:lnTo>
                  <a:lnTo>
                    <a:pt x="0" y="8412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672" r="0" b="-6671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55" y="31077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244840" y="1485789"/>
            <a:ext cx="2941320" cy="49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AKILLI ASİSTAN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133354" y="2069568"/>
            <a:ext cx="5155787" cy="8214075"/>
            <a:chOff x="0" y="0"/>
            <a:chExt cx="6874383" cy="109520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" t="0" r="-2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62400" y="2382982"/>
            <a:ext cx="4619625" cy="6305550"/>
            <a:chOff x="0" y="0"/>
            <a:chExt cx="6159500" cy="8407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59500" cy="8407400"/>
            </a:xfrm>
            <a:custGeom>
              <a:avLst/>
              <a:gdLst/>
              <a:ahLst/>
              <a:cxnLst/>
              <a:rect r="r" b="b" t="t" l="l"/>
              <a:pathLst>
                <a:path h="8407400" w="6159500">
                  <a:moveTo>
                    <a:pt x="0" y="0"/>
                  </a:moveTo>
                  <a:lnTo>
                    <a:pt x="6159500" y="0"/>
                  </a:lnTo>
                  <a:lnTo>
                    <a:pt x="6159500" y="8407400"/>
                  </a:lnTo>
                  <a:lnTo>
                    <a:pt x="0" y="8407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25000" y="2382982"/>
            <a:ext cx="4543425" cy="6286500"/>
            <a:chOff x="0" y="0"/>
            <a:chExt cx="6057900" cy="8382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57900" cy="8382000"/>
            </a:xfrm>
            <a:custGeom>
              <a:avLst/>
              <a:gdLst/>
              <a:ahLst/>
              <a:cxnLst/>
              <a:rect r="r" b="b" t="t" l="l"/>
              <a:pathLst>
                <a:path h="8382000" w="6057900">
                  <a:moveTo>
                    <a:pt x="0" y="0"/>
                  </a:moveTo>
                  <a:lnTo>
                    <a:pt x="6057900" y="0"/>
                  </a:lnTo>
                  <a:lnTo>
                    <a:pt x="6057900" y="8382000"/>
                  </a:lnTo>
                  <a:lnTo>
                    <a:pt x="0" y="8382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6600" y="57150"/>
            <a:ext cx="12115800" cy="98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92"/>
              </a:lnSpc>
            </a:pPr>
            <a:r>
              <a:rPr lang="en-US" sz="5599" spc="52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CBS tarafındakİ Gelİşmeler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81200" y="1790700"/>
            <a:ext cx="13716000" cy="7715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3659" y="5723629"/>
            <a:ext cx="2864358" cy="4563332"/>
            <a:chOff x="0" y="0"/>
            <a:chExt cx="3819144" cy="6084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9144" cy="6084443"/>
            </a:xfrm>
            <a:custGeom>
              <a:avLst/>
              <a:gdLst/>
              <a:ahLst/>
              <a:cxnLst/>
              <a:rect r="r" b="b" t="t" l="l"/>
              <a:pathLst>
                <a:path h="6084443" w="3819144">
                  <a:moveTo>
                    <a:pt x="0" y="0"/>
                  </a:moveTo>
                  <a:lnTo>
                    <a:pt x="3819144" y="0"/>
                  </a:lnTo>
                  <a:lnTo>
                    <a:pt x="3819144" y="6084443"/>
                  </a:lnTo>
                  <a:lnTo>
                    <a:pt x="0" y="6084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" r="0" b="-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0200" y="0"/>
            <a:ext cx="16687800" cy="228600"/>
            <a:chOff x="0" y="0"/>
            <a:chExt cx="22250400" cy="304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0400" cy="304800"/>
            </a:xfrm>
            <a:custGeom>
              <a:avLst/>
              <a:gdLst/>
              <a:ahLst/>
              <a:cxnLst/>
              <a:rect r="r" b="b" t="t" l="l"/>
              <a:pathLst>
                <a:path h="304800" w="22250400">
                  <a:moveTo>
                    <a:pt x="0" y="304800"/>
                  </a:moveTo>
                  <a:lnTo>
                    <a:pt x="0" y="0"/>
                  </a:lnTo>
                  <a:lnTo>
                    <a:pt x="22250400" y="0"/>
                  </a:lnTo>
                  <a:lnTo>
                    <a:pt x="22250400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628384" y="3151187"/>
            <a:ext cx="10096019" cy="433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465" indent="-188366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Yapay Zeka</a:t>
            </a:r>
          </a:p>
          <a:p>
            <a:pPr algn="l" marL="1366521" indent="-273304" lvl="4">
              <a:lnSpc>
                <a:spcPts val="4224"/>
              </a:lnSpc>
              <a:buFont typeface="Arial"/>
              <a:buChar char="•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Yapay Zekanın Ana Alt Dalları</a:t>
            </a:r>
          </a:p>
          <a:p>
            <a:pPr algn="l" marL="1366521" indent="-273304" lvl="4">
              <a:lnSpc>
                <a:spcPts val="4224"/>
              </a:lnSpc>
              <a:buFont typeface="Arial"/>
              <a:buChar char="•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Büyük Verİnİn Yapay Zeka İçİn Önemİ</a:t>
            </a:r>
          </a:p>
          <a:p>
            <a:pPr algn="l" marL="753465" indent="-188366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Üretken Yapay Zeka</a:t>
            </a:r>
          </a:p>
          <a:p>
            <a:pPr algn="l" marL="1366521" indent="-273304" lvl="4">
              <a:lnSpc>
                <a:spcPts val="4224"/>
              </a:lnSpc>
              <a:buFont typeface="Arial"/>
              <a:buChar char="•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Ücretlİ Yapay Zeka Araçları</a:t>
            </a:r>
          </a:p>
          <a:p>
            <a:pPr algn="l" marL="1366521" indent="-273304" lvl="4">
              <a:lnSpc>
                <a:spcPts val="4224"/>
              </a:lnSpc>
              <a:buFont typeface="Arial"/>
              <a:buChar char="•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Açık Kaynaklı (Ücretsİz) Yapay Zeka Araçları</a:t>
            </a:r>
          </a:p>
          <a:p>
            <a:pPr algn="l" marL="753465" indent="-188366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CBS Olarak GELİŞTİRDİĞİMİZ BAZI PROJELER</a:t>
            </a:r>
          </a:p>
          <a:p>
            <a:pPr algn="l" marL="753465" indent="-188366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CBS TARAFINDAKİ GELİŞMELER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28384" y="2290554"/>
            <a:ext cx="6475663" cy="48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spc="39">
                <a:solidFill>
                  <a:srgbClr val="595959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Sunum İçerİğİ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10498" y="2465433"/>
            <a:ext cx="6103742" cy="5018486"/>
          </a:xfrm>
          <a:custGeom>
            <a:avLst/>
            <a:gdLst/>
            <a:ahLst/>
            <a:cxnLst/>
            <a:rect r="r" b="b" t="t" l="l"/>
            <a:pathLst>
              <a:path h="5018486" w="6103742">
                <a:moveTo>
                  <a:pt x="0" y="0"/>
                </a:moveTo>
                <a:lnTo>
                  <a:pt x="6103742" y="0"/>
                </a:lnTo>
                <a:lnTo>
                  <a:pt x="6103742" y="5018486"/>
                </a:lnTo>
                <a:lnTo>
                  <a:pt x="0" y="501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80" t="0" r="-8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592979">
            <a:off x="4900354" y="2713913"/>
            <a:ext cx="1715206" cy="9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0"/>
              </a:lnSpc>
            </a:pPr>
            <a:r>
              <a:rPr lang="en-US" sz="2393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Merhaba!</a:t>
            </a:r>
            <a:r>
              <a:rPr lang="en-US" sz="2393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aba!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21200" y="9486900"/>
            <a:ext cx="853132" cy="524131"/>
            <a:chOff x="0" y="0"/>
            <a:chExt cx="1137509" cy="6988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7539" cy="698881"/>
            </a:xfrm>
            <a:custGeom>
              <a:avLst/>
              <a:gdLst/>
              <a:ahLst/>
              <a:cxnLst/>
              <a:rect r="r" b="b" t="t" l="l"/>
              <a:pathLst>
                <a:path h="698881" w="1137539">
                  <a:moveTo>
                    <a:pt x="0" y="0"/>
                  </a:moveTo>
                  <a:lnTo>
                    <a:pt x="1137539" y="0"/>
                  </a:lnTo>
                  <a:lnTo>
                    <a:pt x="1137539" y="698881"/>
                  </a:lnTo>
                  <a:lnTo>
                    <a:pt x="0" y="698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2739" r="2" b="-3273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20905" y="1049482"/>
            <a:ext cx="2846189" cy="52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4"/>
              </a:lnSpc>
            </a:pPr>
            <a:r>
              <a:rPr lang="en-US" sz="3200" spc="28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Alİ CEnK Baytop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24500" y="1943100"/>
            <a:ext cx="7239000" cy="7239000"/>
          </a:xfrm>
          <a:custGeom>
            <a:avLst/>
            <a:gdLst/>
            <a:ahLst/>
            <a:cxnLst/>
            <a:rect r="r" b="b" t="t" l="l"/>
            <a:pathLst>
              <a:path h="7239000" w="7239000">
                <a:moveTo>
                  <a:pt x="0" y="0"/>
                </a:moveTo>
                <a:lnTo>
                  <a:pt x="7239000" y="0"/>
                </a:lnTo>
                <a:lnTo>
                  <a:pt x="7239000" y="7239000"/>
                </a:lnTo>
                <a:lnTo>
                  <a:pt x="0" y="723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3659" y="5723629"/>
            <a:ext cx="2864358" cy="4563332"/>
            <a:chOff x="0" y="0"/>
            <a:chExt cx="3819144" cy="6084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9144" cy="6084443"/>
            </a:xfrm>
            <a:custGeom>
              <a:avLst/>
              <a:gdLst/>
              <a:ahLst/>
              <a:cxnLst/>
              <a:rect r="r" b="b" t="t" l="l"/>
              <a:pathLst>
                <a:path h="6084443" w="3819144">
                  <a:moveTo>
                    <a:pt x="0" y="0"/>
                  </a:moveTo>
                  <a:lnTo>
                    <a:pt x="3819144" y="0"/>
                  </a:lnTo>
                  <a:lnTo>
                    <a:pt x="3819144" y="6084443"/>
                  </a:lnTo>
                  <a:lnTo>
                    <a:pt x="0" y="6084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" r="0" b="-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0200" y="0"/>
            <a:ext cx="16687800" cy="228600"/>
            <a:chOff x="0" y="0"/>
            <a:chExt cx="22250400" cy="304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0400" cy="304800"/>
            </a:xfrm>
            <a:custGeom>
              <a:avLst/>
              <a:gdLst/>
              <a:ahLst/>
              <a:cxnLst/>
              <a:rect r="r" b="b" t="t" l="l"/>
              <a:pathLst>
                <a:path h="304800" w="22250400">
                  <a:moveTo>
                    <a:pt x="0" y="304800"/>
                  </a:moveTo>
                  <a:lnTo>
                    <a:pt x="0" y="0"/>
                  </a:lnTo>
                  <a:lnTo>
                    <a:pt x="22250400" y="0"/>
                  </a:lnTo>
                  <a:lnTo>
                    <a:pt x="22250400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716636" y="1200150"/>
            <a:ext cx="4510627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 spc="52">
                <a:solidFill>
                  <a:srgbClr val="143B75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Yapay Zeka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2035" y="4177798"/>
            <a:ext cx="6475663" cy="2716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3533" indent="-188383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Alan Turing</a:t>
            </a:r>
          </a:p>
          <a:p>
            <a:pPr algn="l" marL="753533" indent="-188383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McCulloch-Pitts</a:t>
            </a:r>
          </a:p>
          <a:p>
            <a:pPr algn="l" marL="753533" indent="-188383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IBM - Deep Blue</a:t>
            </a:r>
          </a:p>
          <a:p>
            <a:pPr algn="l" marL="753533" indent="-188383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Google - deepmind AlphaGo</a:t>
            </a:r>
          </a:p>
          <a:p>
            <a:pPr algn="l" marL="753533" indent="-188383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Openaı - ChatGPT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22035" y="3519545"/>
            <a:ext cx="6475663" cy="492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spc="39">
                <a:solidFill>
                  <a:srgbClr val="595959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Tarİhsel Gelİşİmİ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3833398"/>
            <a:ext cx="5283899" cy="6453568"/>
            <a:chOff x="0" y="0"/>
            <a:chExt cx="7045198" cy="8604758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7045198" cy="8604758"/>
            </a:xfrm>
            <a:custGeom>
              <a:avLst/>
              <a:gdLst/>
              <a:ahLst/>
              <a:cxnLst/>
              <a:rect r="r" b="b" t="t" l="l"/>
              <a:pathLst>
                <a:path h="8604758" w="7045198">
                  <a:moveTo>
                    <a:pt x="7045198" y="0"/>
                  </a:moveTo>
                  <a:lnTo>
                    <a:pt x="0" y="0"/>
                  </a:lnTo>
                  <a:lnTo>
                    <a:pt x="0" y="8604758"/>
                  </a:lnTo>
                  <a:lnTo>
                    <a:pt x="7045198" y="8604758"/>
                  </a:lnTo>
                  <a:lnTo>
                    <a:pt x="7045198" y="0"/>
                  </a:lnTo>
                  <a:close/>
                </a:path>
              </a:pathLst>
            </a:custGeom>
            <a:blipFill>
              <a:blip r:embed="rId3"/>
              <a:stretch>
                <a:fillRect l="-49" t="0" r="-49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6" y="0"/>
            <a:ext cx="18290286" cy="10287000"/>
            <a:chOff x="0" y="0"/>
            <a:chExt cx="24387048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7048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7048">
                  <a:moveTo>
                    <a:pt x="0" y="13716000"/>
                  </a:moveTo>
                  <a:lnTo>
                    <a:pt x="0" y="0"/>
                  </a:lnTo>
                  <a:lnTo>
                    <a:pt x="24387048" y="0"/>
                  </a:lnTo>
                  <a:lnTo>
                    <a:pt x="2438704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09047" y="249812"/>
            <a:ext cx="1021175" cy="1021175"/>
            <a:chOff x="0" y="0"/>
            <a:chExt cx="1361567" cy="13615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1567" cy="1361567"/>
            </a:xfrm>
            <a:custGeom>
              <a:avLst/>
              <a:gdLst/>
              <a:ahLst/>
              <a:cxnLst/>
              <a:rect r="r" b="b" t="t" l="l"/>
              <a:pathLst>
                <a:path h="1361567" w="1361567">
                  <a:moveTo>
                    <a:pt x="0" y="0"/>
                  </a:moveTo>
                  <a:lnTo>
                    <a:pt x="1361567" y="0"/>
                  </a:lnTo>
                  <a:lnTo>
                    <a:pt x="1361567" y="1361567"/>
                  </a:lnTo>
                  <a:lnTo>
                    <a:pt x="0" y="13615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133354" y="2041859"/>
            <a:ext cx="5155787" cy="8214075"/>
            <a:chOff x="0" y="0"/>
            <a:chExt cx="6874383" cy="1095209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74383" cy="10952099"/>
            </a:xfrm>
            <a:custGeom>
              <a:avLst/>
              <a:gdLst/>
              <a:ahLst/>
              <a:cxnLst/>
              <a:rect r="r" b="b" t="t" l="l"/>
              <a:pathLst>
                <a:path h="10952099" w="6874383">
                  <a:moveTo>
                    <a:pt x="0" y="0"/>
                  </a:moveTo>
                  <a:lnTo>
                    <a:pt x="6874383" y="0"/>
                  </a:lnTo>
                  <a:lnTo>
                    <a:pt x="6874383" y="10952099"/>
                  </a:lnTo>
                  <a:lnTo>
                    <a:pt x="0" y="10952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7" t="0" r="-2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251234" y="7730584"/>
            <a:ext cx="1581150" cy="972598"/>
            <a:chOff x="0" y="0"/>
            <a:chExt cx="2108200" cy="12967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8200" cy="1296797"/>
            </a:xfrm>
            <a:custGeom>
              <a:avLst/>
              <a:gdLst/>
              <a:ahLst/>
              <a:cxnLst/>
              <a:rect r="r" b="b" t="t" l="l"/>
              <a:pathLst>
                <a:path h="1296797" w="2108200">
                  <a:moveTo>
                    <a:pt x="246253" y="0"/>
                  </a:moveTo>
                  <a:lnTo>
                    <a:pt x="1862074" y="0"/>
                  </a:lnTo>
                  <a:cubicBezTo>
                    <a:pt x="1927352" y="0"/>
                    <a:pt x="1989963" y="25908"/>
                    <a:pt x="2036191" y="72136"/>
                  </a:cubicBezTo>
                  <a:cubicBezTo>
                    <a:pt x="2082419" y="118364"/>
                    <a:pt x="2108200" y="180848"/>
                    <a:pt x="2108200" y="246253"/>
                  </a:cubicBezTo>
                  <a:lnTo>
                    <a:pt x="2108200" y="1050544"/>
                  </a:lnTo>
                  <a:cubicBezTo>
                    <a:pt x="2108200" y="1115822"/>
                    <a:pt x="2082292" y="1178433"/>
                    <a:pt x="2036064" y="1224661"/>
                  </a:cubicBezTo>
                  <a:cubicBezTo>
                    <a:pt x="1989836" y="1270889"/>
                    <a:pt x="1927225" y="1296797"/>
                    <a:pt x="1861947" y="1296797"/>
                  </a:cubicBezTo>
                  <a:lnTo>
                    <a:pt x="246253" y="1296797"/>
                  </a:lnTo>
                  <a:cubicBezTo>
                    <a:pt x="180975" y="1296797"/>
                    <a:pt x="118364" y="1270889"/>
                    <a:pt x="72136" y="1224661"/>
                  </a:cubicBezTo>
                  <a:cubicBezTo>
                    <a:pt x="25908" y="1178433"/>
                    <a:pt x="0" y="1115822"/>
                    <a:pt x="0" y="1050544"/>
                  </a:cubicBezTo>
                  <a:lnTo>
                    <a:pt x="0" y="246253"/>
                  </a:lnTo>
                  <a:cubicBezTo>
                    <a:pt x="0" y="180848"/>
                    <a:pt x="25908" y="118237"/>
                    <a:pt x="72136" y="72136"/>
                  </a:cubicBezTo>
                  <a:cubicBezTo>
                    <a:pt x="118364" y="26035"/>
                    <a:pt x="180848" y="0"/>
                    <a:pt x="246253" y="0"/>
                  </a:cubicBezTo>
                  <a:close/>
                </a:path>
              </a:pathLst>
            </a:custGeom>
            <a:solidFill>
              <a:srgbClr val="21649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278532" y="7738833"/>
            <a:ext cx="1526560" cy="93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04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Bilgisayarlı Görü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54828" y="7730584"/>
            <a:ext cx="1581150" cy="972598"/>
            <a:chOff x="0" y="0"/>
            <a:chExt cx="2108200" cy="12967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08200" cy="1296797"/>
            </a:xfrm>
            <a:custGeom>
              <a:avLst/>
              <a:gdLst/>
              <a:ahLst/>
              <a:cxnLst/>
              <a:rect r="r" b="b" t="t" l="l"/>
              <a:pathLst>
                <a:path h="1296797" w="2108200">
                  <a:moveTo>
                    <a:pt x="246253" y="0"/>
                  </a:moveTo>
                  <a:lnTo>
                    <a:pt x="1862074" y="0"/>
                  </a:lnTo>
                  <a:cubicBezTo>
                    <a:pt x="1927352" y="0"/>
                    <a:pt x="1989963" y="25908"/>
                    <a:pt x="2036191" y="72136"/>
                  </a:cubicBezTo>
                  <a:cubicBezTo>
                    <a:pt x="2082419" y="118364"/>
                    <a:pt x="2108200" y="180848"/>
                    <a:pt x="2108200" y="246253"/>
                  </a:cubicBezTo>
                  <a:lnTo>
                    <a:pt x="2108200" y="1050544"/>
                  </a:lnTo>
                  <a:cubicBezTo>
                    <a:pt x="2108200" y="1115822"/>
                    <a:pt x="2082292" y="1178433"/>
                    <a:pt x="2036064" y="1224661"/>
                  </a:cubicBezTo>
                  <a:cubicBezTo>
                    <a:pt x="1989836" y="1270889"/>
                    <a:pt x="1927225" y="1296797"/>
                    <a:pt x="1861947" y="1296797"/>
                  </a:cubicBezTo>
                  <a:lnTo>
                    <a:pt x="246253" y="1296797"/>
                  </a:lnTo>
                  <a:cubicBezTo>
                    <a:pt x="180975" y="1296797"/>
                    <a:pt x="118364" y="1270889"/>
                    <a:pt x="72136" y="1224661"/>
                  </a:cubicBezTo>
                  <a:cubicBezTo>
                    <a:pt x="25908" y="1178433"/>
                    <a:pt x="0" y="1115822"/>
                    <a:pt x="0" y="1050544"/>
                  </a:cubicBezTo>
                  <a:lnTo>
                    <a:pt x="0" y="246253"/>
                  </a:lnTo>
                  <a:cubicBezTo>
                    <a:pt x="0" y="180848"/>
                    <a:pt x="25908" y="118237"/>
                    <a:pt x="72136" y="72136"/>
                  </a:cubicBezTo>
                  <a:cubicBezTo>
                    <a:pt x="118364" y="26035"/>
                    <a:pt x="180848" y="0"/>
                    <a:pt x="246253" y="0"/>
                  </a:cubicBezTo>
                  <a:close/>
                </a:path>
              </a:pathLst>
            </a:custGeom>
            <a:solidFill>
              <a:srgbClr val="21649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582127" y="7738833"/>
            <a:ext cx="1526560" cy="93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04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Ses Tanıma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123384" y="2408116"/>
            <a:ext cx="4110418" cy="1224439"/>
            <a:chOff x="0" y="0"/>
            <a:chExt cx="5480557" cy="16325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80558" cy="1632585"/>
            </a:xfrm>
            <a:custGeom>
              <a:avLst/>
              <a:gdLst/>
              <a:ahLst/>
              <a:cxnLst/>
              <a:rect r="r" b="b" t="t" l="l"/>
              <a:pathLst>
                <a:path h="1632585" w="5480558">
                  <a:moveTo>
                    <a:pt x="94742" y="0"/>
                  </a:moveTo>
                  <a:lnTo>
                    <a:pt x="5385943" y="0"/>
                  </a:lnTo>
                  <a:cubicBezTo>
                    <a:pt x="5411089" y="0"/>
                    <a:pt x="5435092" y="10033"/>
                    <a:pt x="5452872" y="27686"/>
                  </a:cubicBezTo>
                  <a:cubicBezTo>
                    <a:pt x="5470652" y="45339"/>
                    <a:pt x="5480558" y="69596"/>
                    <a:pt x="5480558" y="94615"/>
                  </a:cubicBezTo>
                  <a:lnTo>
                    <a:pt x="5480558" y="1537970"/>
                  </a:lnTo>
                  <a:cubicBezTo>
                    <a:pt x="5480558" y="1563116"/>
                    <a:pt x="5470525" y="1587119"/>
                    <a:pt x="5452872" y="1604899"/>
                  </a:cubicBezTo>
                  <a:cubicBezTo>
                    <a:pt x="5435219" y="1622679"/>
                    <a:pt x="5410962" y="1632585"/>
                    <a:pt x="5385943" y="1632585"/>
                  </a:cubicBezTo>
                  <a:lnTo>
                    <a:pt x="94742" y="1632585"/>
                  </a:lnTo>
                  <a:cubicBezTo>
                    <a:pt x="69596" y="1632585"/>
                    <a:pt x="45593" y="1622552"/>
                    <a:pt x="27813" y="1604899"/>
                  </a:cubicBezTo>
                  <a:cubicBezTo>
                    <a:pt x="10033" y="1587246"/>
                    <a:pt x="0" y="1563116"/>
                    <a:pt x="0" y="1537970"/>
                  </a:cubicBezTo>
                  <a:lnTo>
                    <a:pt x="0" y="94742"/>
                  </a:lnTo>
                  <a:cubicBezTo>
                    <a:pt x="0" y="69596"/>
                    <a:pt x="10033" y="45466"/>
                    <a:pt x="27686" y="27686"/>
                  </a:cubicBezTo>
                  <a:cubicBezTo>
                    <a:pt x="45339" y="9906"/>
                    <a:pt x="69596" y="0"/>
                    <a:pt x="94742" y="0"/>
                  </a:cubicBezTo>
                  <a:close/>
                </a:path>
              </a:pathLst>
            </a:custGeom>
            <a:solidFill>
              <a:srgbClr val="0D3555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150683" y="2416365"/>
            <a:ext cx="4055913" cy="118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14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Yapay Zeka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69114" y="3635752"/>
            <a:ext cx="25432" cy="2042922"/>
            <a:chOff x="0" y="0"/>
            <a:chExt cx="33909" cy="27238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3909" cy="2723896"/>
            </a:xfrm>
            <a:custGeom>
              <a:avLst/>
              <a:gdLst/>
              <a:ahLst/>
              <a:cxnLst/>
              <a:rect r="r" b="b" t="t" l="l"/>
              <a:pathLst>
                <a:path h="2723896" w="33909">
                  <a:moveTo>
                    <a:pt x="33909" y="0"/>
                  </a:moveTo>
                  <a:lnTo>
                    <a:pt x="33909" y="2723896"/>
                  </a:lnTo>
                  <a:lnTo>
                    <a:pt x="0" y="27238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388061" y="5675470"/>
            <a:ext cx="1581150" cy="972598"/>
            <a:chOff x="0" y="0"/>
            <a:chExt cx="2108200" cy="12967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08200" cy="1296797"/>
            </a:xfrm>
            <a:custGeom>
              <a:avLst/>
              <a:gdLst/>
              <a:ahLst/>
              <a:cxnLst/>
              <a:rect r="r" b="b" t="t" l="l"/>
              <a:pathLst>
                <a:path h="1296797" w="2108200">
                  <a:moveTo>
                    <a:pt x="246253" y="0"/>
                  </a:moveTo>
                  <a:lnTo>
                    <a:pt x="1862074" y="0"/>
                  </a:lnTo>
                  <a:cubicBezTo>
                    <a:pt x="1927352" y="0"/>
                    <a:pt x="1989963" y="25908"/>
                    <a:pt x="2036191" y="72136"/>
                  </a:cubicBezTo>
                  <a:cubicBezTo>
                    <a:pt x="2082419" y="118364"/>
                    <a:pt x="2108200" y="180848"/>
                    <a:pt x="2108200" y="246253"/>
                  </a:cubicBezTo>
                  <a:lnTo>
                    <a:pt x="2108200" y="1050544"/>
                  </a:lnTo>
                  <a:cubicBezTo>
                    <a:pt x="2108200" y="1115822"/>
                    <a:pt x="2082292" y="1178433"/>
                    <a:pt x="2036064" y="1224661"/>
                  </a:cubicBezTo>
                  <a:cubicBezTo>
                    <a:pt x="1989836" y="1270889"/>
                    <a:pt x="1927225" y="1296797"/>
                    <a:pt x="1861947" y="1296797"/>
                  </a:cubicBezTo>
                  <a:lnTo>
                    <a:pt x="246253" y="1296797"/>
                  </a:lnTo>
                  <a:cubicBezTo>
                    <a:pt x="180975" y="1296797"/>
                    <a:pt x="118364" y="1270889"/>
                    <a:pt x="72136" y="1224661"/>
                  </a:cubicBezTo>
                  <a:cubicBezTo>
                    <a:pt x="25908" y="1178433"/>
                    <a:pt x="0" y="1115822"/>
                    <a:pt x="0" y="1050544"/>
                  </a:cubicBezTo>
                  <a:lnTo>
                    <a:pt x="0" y="246253"/>
                  </a:lnTo>
                  <a:cubicBezTo>
                    <a:pt x="0" y="180848"/>
                    <a:pt x="25908" y="118237"/>
                    <a:pt x="72136" y="72136"/>
                  </a:cubicBezTo>
                  <a:cubicBezTo>
                    <a:pt x="118364" y="26035"/>
                    <a:pt x="180848" y="0"/>
                    <a:pt x="246253" y="0"/>
                  </a:cubicBezTo>
                  <a:close/>
                </a:path>
              </a:pathLst>
            </a:custGeom>
            <a:solidFill>
              <a:srgbClr val="21649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415360" y="5683719"/>
            <a:ext cx="1526559" cy="93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04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Makine Öğrenmesi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135985" y="5675470"/>
            <a:ext cx="1581150" cy="972598"/>
            <a:chOff x="0" y="0"/>
            <a:chExt cx="2108200" cy="12967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08200" cy="1296797"/>
            </a:xfrm>
            <a:custGeom>
              <a:avLst/>
              <a:gdLst/>
              <a:ahLst/>
              <a:cxnLst/>
              <a:rect r="r" b="b" t="t" l="l"/>
              <a:pathLst>
                <a:path h="1296797" w="2108200">
                  <a:moveTo>
                    <a:pt x="246253" y="0"/>
                  </a:moveTo>
                  <a:lnTo>
                    <a:pt x="1862074" y="0"/>
                  </a:lnTo>
                  <a:cubicBezTo>
                    <a:pt x="1927352" y="0"/>
                    <a:pt x="1989963" y="25908"/>
                    <a:pt x="2036191" y="72136"/>
                  </a:cubicBezTo>
                  <a:cubicBezTo>
                    <a:pt x="2082419" y="118364"/>
                    <a:pt x="2108200" y="180848"/>
                    <a:pt x="2108200" y="246253"/>
                  </a:cubicBezTo>
                  <a:lnTo>
                    <a:pt x="2108200" y="1050544"/>
                  </a:lnTo>
                  <a:cubicBezTo>
                    <a:pt x="2108200" y="1115822"/>
                    <a:pt x="2082292" y="1178433"/>
                    <a:pt x="2036064" y="1224661"/>
                  </a:cubicBezTo>
                  <a:cubicBezTo>
                    <a:pt x="1989836" y="1270889"/>
                    <a:pt x="1927225" y="1296797"/>
                    <a:pt x="1861947" y="1296797"/>
                  </a:cubicBezTo>
                  <a:lnTo>
                    <a:pt x="246253" y="1296797"/>
                  </a:lnTo>
                  <a:cubicBezTo>
                    <a:pt x="180975" y="1296797"/>
                    <a:pt x="118364" y="1270889"/>
                    <a:pt x="72136" y="1224661"/>
                  </a:cubicBezTo>
                  <a:cubicBezTo>
                    <a:pt x="25908" y="1178433"/>
                    <a:pt x="0" y="1115822"/>
                    <a:pt x="0" y="1050544"/>
                  </a:cubicBezTo>
                  <a:lnTo>
                    <a:pt x="0" y="246253"/>
                  </a:lnTo>
                  <a:cubicBezTo>
                    <a:pt x="0" y="180848"/>
                    <a:pt x="25908" y="118237"/>
                    <a:pt x="72136" y="72136"/>
                  </a:cubicBezTo>
                  <a:cubicBezTo>
                    <a:pt x="118364" y="26035"/>
                    <a:pt x="180848" y="0"/>
                    <a:pt x="246253" y="0"/>
                  </a:cubicBezTo>
                  <a:close/>
                </a:path>
              </a:pathLst>
            </a:custGeom>
            <a:solidFill>
              <a:srgbClr val="216495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163284" y="5683719"/>
            <a:ext cx="1526560" cy="93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04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Robotik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4573143" y="5471902"/>
            <a:ext cx="1581150" cy="972598"/>
            <a:chOff x="0" y="0"/>
            <a:chExt cx="2108200" cy="129679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08200" cy="1296797"/>
            </a:xfrm>
            <a:custGeom>
              <a:avLst/>
              <a:gdLst/>
              <a:ahLst/>
              <a:cxnLst/>
              <a:rect r="r" b="b" t="t" l="l"/>
              <a:pathLst>
                <a:path h="1296797" w="2108200">
                  <a:moveTo>
                    <a:pt x="246253" y="0"/>
                  </a:moveTo>
                  <a:lnTo>
                    <a:pt x="1862074" y="0"/>
                  </a:lnTo>
                  <a:cubicBezTo>
                    <a:pt x="1927352" y="0"/>
                    <a:pt x="1989963" y="25908"/>
                    <a:pt x="2036191" y="72136"/>
                  </a:cubicBezTo>
                  <a:cubicBezTo>
                    <a:pt x="2082419" y="118364"/>
                    <a:pt x="2108200" y="180848"/>
                    <a:pt x="2108200" y="246253"/>
                  </a:cubicBezTo>
                  <a:lnTo>
                    <a:pt x="2108200" y="1050544"/>
                  </a:lnTo>
                  <a:cubicBezTo>
                    <a:pt x="2108200" y="1115822"/>
                    <a:pt x="2082292" y="1178433"/>
                    <a:pt x="2036064" y="1224661"/>
                  </a:cubicBezTo>
                  <a:cubicBezTo>
                    <a:pt x="1989836" y="1270889"/>
                    <a:pt x="1927225" y="1296797"/>
                    <a:pt x="1861947" y="1296797"/>
                  </a:cubicBezTo>
                  <a:lnTo>
                    <a:pt x="246253" y="1296797"/>
                  </a:lnTo>
                  <a:cubicBezTo>
                    <a:pt x="180975" y="1296797"/>
                    <a:pt x="118364" y="1270889"/>
                    <a:pt x="72136" y="1224661"/>
                  </a:cubicBezTo>
                  <a:cubicBezTo>
                    <a:pt x="25908" y="1178433"/>
                    <a:pt x="0" y="1115822"/>
                    <a:pt x="0" y="1050544"/>
                  </a:cubicBezTo>
                  <a:lnTo>
                    <a:pt x="0" y="246253"/>
                  </a:lnTo>
                  <a:cubicBezTo>
                    <a:pt x="0" y="180848"/>
                    <a:pt x="25908" y="118237"/>
                    <a:pt x="72136" y="72136"/>
                  </a:cubicBezTo>
                  <a:cubicBezTo>
                    <a:pt x="118364" y="26035"/>
                    <a:pt x="180848" y="0"/>
                    <a:pt x="246253" y="0"/>
                  </a:cubicBezTo>
                  <a:close/>
                </a:path>
              </a:pathLst>
            </a:custGeom>
            <a:solidFill>
              <a:srgbClr val="216495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600442" y="5480151"/>
            <a:ext cx="1526559" cy="936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2042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Doğal Dil İşleme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5352482" y="3009123"/>
            <a:ext cx="1788510" cy="2480405"/>
            <a:chOff x="0" y="0"/>
            <a:chExt cx="2384679" cy="330720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84679" cy="3307207"/>
            </a:xfrm>
            <a:custGeom>
              <a:avLst/>
              <a:gdLst/>
              <a:ahLst/>
              <a:cxnLst/>
              <a:rect r="r" b="b" t="t" l="l"/>
              <a:pathLst>
                <a:path h="3307207" w="2384679">
                  <a:moveTo>
                    <a:pt x="5461" y="3278124"/>
                  </a:moveTo>
                  <a:lnTo>
                    <a:pt x="2351659" y="9398"/>
                  </a:lnTo>
                  <a:cubicBezTo>
                    <a:pt x="2357120" y="1778"/>
                    <a:pt x="2367661" y="0"/>
                    <a:pt x="2375281" y="5461"/>
                  </a:cubicBezTo>
                  <a:cubicBezTo>
                    <a:pt x="2382901" y="10922"/>
                    <a:pt x="2384679" y="21463"/>
                    <a:pt x="2379218" y="29083"/>
                  </a:cubicBezTo>
                  <a:lnTo>
                    <a:pt x="33020" y="3297809"/>
                  </a:lnTo>
                  <a:cubicBezTo>
                    <a:pt x="27559" y="3305429"/>
                    <a:pt x="17018" y="3307207"/>
                    <a:pt x="9398" y="3301746"/>
                  </a:cubicBezTo>
                  <a:cubicBezTo>
                    <a:pt x="1778" y="3296285"/>
                    <a:pt x="0" y="3285744"/>
                    <a:pt x="5461" y="3278124"/>
                  </a:cubicBezTo>
                  <a:close/>
                </a:path>
              </a:pathLst>
            </a:custGeom>
            <a:solidFill>
              <a:srgbClr val="ACB8C0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7032192" y="3010743"/>
            <a:ext cx="107156" cy="4735830"/>
            <a:chOff x="0" y="0"/>
            <a:chExt cx="142874" cy="63144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2875" cy="6314440"/>
            </a:xfrm>
            <a:custGeom>
              <a:avLst/>
              <a:gdLst/>
              <a:ahLst/>
              <a:cxnLst/>
              <a:rect r="r" b="b" t="t" l="l"/>
              <a:pathLst>
                <a:path h="6314440" w="142875">
                  <a:moveTo>
                    <a:pt x="127" y="6297041"/>
                  </a:moveTo>
                  <a:lnTo>
                    <a:pt x="108839" y="16764"/>
                  </a:lnTo>
                  <a:cubicBezTo>
                    <a:pt x="109093" y="7366"/>
                    <a:pt x="116713" y="0"/>
                    <a:pt x="126111" y="127"/>
                  </a:cubicBezTo>
                  <a:cubicBezTo>
                    <a:pt x="135509" y="254"/>
                    <a:pt x="142875" y="8001"/>
                    <a:pt x="142748" y="17399"/>
                  </a:cubicBezTo>
                  <a:lnTo>
                    <a:pt x="34036" y="6297676"/>
                  </a:lnTo>
                  <a:cubicBezTo>
                    <a:pt x="33909" y="6307074"/>
                    <a:pt x="26162" y="6314440"/>
                    <a:pt x="16764" y="6314313"/>
                  </a:cubicBezTo>
                  <a:cubicBezTo>
                    <a:pt x="7366" y="6314186"/>
                    <a:pt x="0" y="6306439"/>
                    <a:pt x="127" y="6297041"/>
                  </a:cubicBezTo>
                  <a:close/>
                </a:path>
              </a:pathLst>
            </a:custGeom>
            <a:solidFill>
              <a:srgbClr val="ACB8C0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1224179" y="3010648"/>
            <a:ext cx="137256" cy="4735830"/>
            <a:chOff x="0" y="0"/>
            <a:chExt cx="183008" cy="63144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83007" cy="6314440"/>
            </a:xfrm>
            <a:custGeom>
              <a:avLst/>
              <a:gdLst/>
              <a:ahLst/>
              <a:cxnLst/>
              <a:rect r="r" b="b" t="t" l="l"/>
              <a:pathLst>
                <a:path h="6314440" w="183007">
                  <a:moveTo>
                    <a:pt x="148971" y="6297930"/>
                  </a:moveTo>
                  <a:lnTo>
                    <a:pt x="254" y="17526"/>
                  </a:lnTo>
                  <a:cubicBezTo>
                    <a:pt x="0" y="8255"/>
                    <a:pt x="7493" y="508"/>
                    <a:pt x="16764" y="254"/>
                  </a:cubicBezTo>
                  <a:cubicBezTo>
                    <a:pt x="26035" y="0"/>
                    <a:pt x="33909" y="7493"/>
                    <a:pt x="34163" y="16764"/>
                  </a:cubicBezTo>
                  <a:lnTo>
                    <a:pt x="182753" y="6297041"/>
                  </a:lnTo>
                  <a:cubicBezTo>
                    <a:pt x="183007" y="6306439"/>
                    <a:pt x="175514" y="6314186"/>
                    <a:pt x="166243" y="6314313"/>
                  </a:cubicBezTo>
                  <a:cubicBezTo>
                    <a:pt x="156972" y="6314440"/>
                    <a:pt x="149098" y="6307074"/>
                    <a:pt x="148971" y="6297803"/>
                  </a:cubicBezTo>
                  <a:close/>
                </a:path>
              </a:pathLst>
            </a:custGeom>
            <a:solidFill>
              <a:srgbClr val="ACB8C0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1222560" y="3009123"/>
            <a:ext cx="1721739" cy="2683954"/>
            <a:chOff x="0" y="0"/>
            <a:chExt cx="2295652" cy="357860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95652" cy="3578606"/>
            </a:xfrm>
            <a:custGeom>
              <a:avLst/>
              <a:gdLst/>
              <a:ahLst/>
              <a:cxnLst/>
              <a:rect r="r" b="b" t="t" l="l"/>
              <a:pathLst>
                <a:path h="3578606" w="2295652">
                  <a:moveTo>
                    <a:pt x="2261997" y="3568446"/>
                  </a:moveTo>
                  <a:lnTo>
                    <a:pt x="5080" y="28321"/>
                  </a:lnTo>
                  <a:cubicBezTo>
                    <a:pt x="0" y="20447"/>
                    <a:pt x="2413" y="9906"/>
                    <a:pt x="10287" y="4953"/>
                  </a:cubicBezTo>
                  <a:cubicBezTo>
                    <a:pt x="18161" y="0"/>
                    <a:pt x="28575" y="2286"/>
                    <a:pt x="33655" y="10160"/>
                  </a:cubicBezTo>
                  <a:lnTo>
                    <a:pt x="2290572" y="3550285"/>
                  </a:lnTo>
                  <a:cubicBezTo>
                    <a:pt x="2295652" y="3558159"/>
                    <a:pt x="2293239" y="3568700"/>
                    <a:pt x="2285365" y="3573653"/>
                  </a:cubicBezTo>
                  <a:cubicBezTo>
                    <a:pt x="2277491" y="3578606"/>
                    <a:pt x="2266950" y="3576320"/>
                    <a:pt x="2261997" y="3568446"/>
                  </a:cubicBezTo>
                  <a:close/>
                </a:path>
              </a:pathLst>
            </a:custGeom>
            <a:solidFill>
              <a:srgbClr val="ACB8C0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6260046" y="914400"/>
            <a:ext cx="5440263" cy="598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200" spc="28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Yapay Zekanın Ana Alt Dalları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0" y="5143500"/>
            <a:ext cx="4897183" cy="7295578"/>
            <a:chOff x="0" y="0"/>
            <a:chExt cx="6529578" cy="97274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529578" cy="9727438"/>
            </a:xfrm>
            <a:custGeom>
              <a:avLst/>
              <a:gdLst/>
              <a:ahLst/>
              <a:cxnLst/>
              <a:rect r="r" b="b" t="t" l="l"/>
              <a:pathLst>
                <a:path h="9727438" w="6529578">
                  <a:moveTo>
                    <a:pt x="0" y="0"/>
                  </a:moveTo>
                  <a:lnTo>
                    <a:pt x="6529578" y="0"/>
                  </a:lnTo>
                  <a:lnTo>
                    <a:pt x="6529578" y="9727438"/>
                  </a:lnTo>
                  <a:lnTo>
                    <a:pt x="0" y="9727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7" r="0" b="-37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44596" y="4323118"/>
            <a:ext cx="3743421" cy="5963888"/>
            <a:chOff x="0" y="0"/>
            <a:chExt cx="4991227" cy="79518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91227" cy="7951851"/>
            </a:xfrm>
            <a:custGeom>
              <a:avLst/>
              <a:gdLst/>
              <a:ahLst/>
              <a:cxnLst/>
              <a:rect r="r" b="b" t="t" l="l"/>
              <a:pathLst>
                <a:path h="7951851" w="4991227">
                  <a:moveTo>
                    <a:pt x="0" y="0"/>
                  </a:moveTo>
                  <a:lnTo>
                    <a:pt x="4991227" y="0"/>
                  </a:lnTo>
                  <a:lnTo>
                    <a:pt x="4991227" y="7951851"/>
                  </a:lnTo>
                  <a:lnTo>
                    <a:pt x="0" y="7951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" r="0" b="-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0200" y="0"/>
            <a:ext cx="16687800" cy="228600"/>
            <a:chOff x="0" y="0"/>
            <a:chExt cx="22250400" cy="304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0400" cy="304800"/>
            </a:xfrm>
            <a:custGeom>
              <a:avLst/>
              <a:gdLst/>
              <a:ahLst/>
              <a:cxnLst/>
              <a:rect r="r" b="b" t="t" l="l"/>
              <a:pathLst>
                <a:path h="304800" w="22250400">
                  <a:moveTo>
                    <a:pt x="0" y="304800"/>
                  </a:moveTo>
                  <a:lnTo>
                    <a:pt x="0" y="0"/>
                  </a:lnTo>
                  <a:lnTo>
                    <a:pt x="22250400" y="0"/>
                  </a:lnTo>
                  <a:lnTo>
                    <a:pt x="22250400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223864" y="2944178"/>
            <a:ext cx="7840272" cy="1639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628" indent="-182407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Dİjİtalleşmenİn yaygınlaşması</a:t>
            </a:r>
          </a:p>
          <a:p>
            <a:pPr algn="l" marL="729628" indent="-182407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Mobİl ve İnternet kullanımının artması</a:t>
            </a:r>
          </a:p>
          <a:p>
            <a:pPr algn="l" marL="729624" indent="-182406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595959"/>
                </a:solidFill>
                <a:latin typeface="RQND Pro"/>
                <a:ea typeface="RQND Pro"/>
                <a:cs typeface="RQND Pro"/>
                <a:sym typeface="RQND Pro"/>
              </a:rPr>
              <a:t>Nesnelerİn İnternetİ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20260" y="1190044"/>
            <a:ext cx="9904680" cy="79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93"/>
              </a:lnSpc>
            </a:pPr>
            <a:r>
              <a:rPr lang="en-US" sz="4200" spc="39">
                <a:solidFill>
                  <a:srgbClr val="595959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Büyük Verİnİn Yapay Zeka İÇİn Önemİ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4469354"/>
            <a:ext cx="6197226" cy="5817646"/>
          </a:xfrm>
          <a:custGeom>
            <a:avLst/>
            <a:gdLst/>
            <a:ahLst/>
            <a:cxnLst/>
            <a:rect r="r" b="b" t="t" l="l"/>
            <a:pathLst>
              <a:path h="5817646" w="6197226">
                <a:moveTo>
                  <a:pt x="0" y="0"/>
                </a:moveTo>
                <a:lnTo>
                  <a:pt x="6197226" y="0"/>
                </a:lnTo>
                <a:lnTo>
                  <a:pt x="6197226" y="5817646"/>
                </a:lnTo>
                <a:lnTo>
                  <a:pt x="0" y="58176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" t="0" r="-1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3667" y="5723629"/>
            <a:ext cx="2864358" cy="4563332"/>
            <a:chOff x="0" y="0"/>
            <a:chExt cx="3819144" cy="6084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9144" cy="6084443"/>
            </a:xfrm>
            <a:custGeom>
              <a:avLst/>
              <a:gdLst/>
              <a:ahLst/>
              <a:cxnLst/>
              <a:rect r="r" b="b" t="t" l="l"/>
              <a:pathLst>
                <a:path h="6084443" w="3819144">
                  <a:moveTo>
                    <a:pt x="0" y="0"/>
                  </a:moveTo>
                  <a:lnTo>
                    <a:pt x="3819144" y="0"/>
                  </a:lnTo>
                  <a:lnTo>
                    <a:pt x="3819144" y="6084443"/>
                  </a:lnTo>
                  <a:lnTo>
                    <a:pt x="0" y="6084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" r="0" b="-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0200" y="0"/>
            <a:ext cx="16687800" cy="228600"/>
            <a:chOff x="0" y="0"/>
            <a:chExt cx="22250400" cy="304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0400" cy="304800"/>
            </a:xfrm>
            <a:custGeom>
              <a:avLst/>
              <a:gdLst/>
              <a:ahLst/>
              <a:cxnLst/>
              <a:rect r="r" b="b" t="t" l="l"/>
              <a:pathLst>
                <a:path h="304800" w="22250400">
                  <a:moveTo>
                    <a:pt x="0" y="304800"/>
                  </a:moveTo>
                  <a:lnTo>
                    <a:pt x="0" y="0"/>
                  </a:lnTo>
                  <a:lnTo>
                    <a:pt x="22250400" y="0"/>
                  </a:lnTo>
                  <a:lnTo>
                    <a:pt x="22250400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6988" y="2104243"/>
            <a:ext cx="16591216" cy="8046625"/>
            <a:chOff x="0" y="0"/>
            <a:chExt cx="22121622" cy="107288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121622" cy="10728833"/>
            </a:xfrm>
            <a:custGeom>
              <a:avLst/>
              <a:gdLst/>
              <a:ahLst/>
              <a:cxnLst/>
              <a:rect r="r" b="b" t="t" l="l"/>
              <a:pathLst>
                <a:path h="10728833" w="22121622">
                  <a:moveTo>
                    <a:pt x="0" y="0"/>
                  </a:moveTo>
                  <a:lnTo>
                    <a:pt x="22121622" y="0"/>
                  </a:lnTo>
                  <a:lnTo>
                    <a:pt x="22121622" y="10728833"/>
                  </a:lnTo>
                  <a:lnTo>
                    <a:pt x="0" y="10728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1188" r="0" b="-2118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457543" y="1033706"/>
            <a:ext cx="7830113" cy="67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8"/>
              </a:lnSpc>
            </a:pPr>
            <a:r>
              <a:rPr lang="en-US" sz="5599" spc="52">
                <a:solidFill>
                  <a:srgbClr val="143B75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Üretken Yapay Zeka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710434"/>
            <a:ext cx="8520060" cy="2732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3761" indent="-218440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GANs (Generatıve Adversarıal Networks)</a:t>
            </a:r>
          </a:p>
          <a:p>
            <a:pPr algn="just" marL="873761" indent="-218440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Transformers</a:t>
            </a:r>
          </a:p>
          <a:p>
            <a:pPr algn="just" marL="873761" indent="-218440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Diffusion</a:t>
            </a:r>
          </a:p>
          <a:p>
            <a:pPr algn="just" marL="873761" indent="-218440" lvl="3">
              <a:lnSpc>
                <a:spcPts val="4224"/>
              </a:lnSpc>
              <a:buFont typeface="Arial"/>
              <a:buChar char="￭"/>
            </a:pPr>
            <a:r>
              <a:rPr lang="en-US" sz="3200" spc="28">
                <a:solidFill>
                  <a:srgbClr val="FFFFFF"/>
                </a:solidFill>
                <a:latin typeface="RQND Pro"/>
                <a:ea typeface="RQND Pro"/>
                <a:cs typeface="RQND Pro"/>
                <a:sym typeface="RQND Pro"/>
              </a:rPr>
              <a:t>ve dİğerlerİ</a:t>
            </a:r>
          </a:p>
          <a:p>
            <a:pPr algn="ctr" marL="873761" indent="-218440" lvl="3">
              <a:lnSpc>
                <a:spcPts val="4224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6021614" y="6314624"/>
            <a:ext cx="5366385" cy="3972402"/>
            <a:chOff x="0" y="0"/>
            <a:chExt cx="7155180" cy="52965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55180" cy="5296535"/>
            </a:xfrm>
            <a:custGeom>
              <a:avLst/>
              <a:gdLst/>
              <a:ahLst/>
              <a:cxnLst/>
              <a:rect r="r" b="b" t="t" l="l"/>
              <a:pathLst>
                <a:path h="5296535" w="7155180">
                  <a:moveTo>
                    <a:pt x="0" y="0"/>
                  </a:moveTo>
                  <a:lnTo>
                    <a:pt x="7155180" y="0"/>
                  </a:lnTo>
                  <a:lnTo>
                    <a:pt x="7155180" y="5296535"/>
                  </a:lnTo>
                  <a:lnTo>
                    <a:pt x="0" y="52965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169" r="0" b="-2016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210101" y="8073908"/>
            <a:ext cx="1700613" cy="1700613"/>
          </a:xfrm>
          <a:custGeom>
            <a:avLst/>
            <a:gdLst/>
            <a:ahLst/>
            <a:cxnLst/>
            <a:rect r="r" b="b" t="t" l="l"/>
            <a:pathLst>
              <a:path h="1700613" w="1700613">
                <a:moveTo>
                  <a:pt x="0" y="0"/>
                </a:moveTo>
                <a:lnTo>
                  <a:pt x="1700613" y="0"/>
                </a:lnTo>
                <a:lnTo>
                  <a:pt x="1700613" y="1700613"/>
                </a:lnTo>
                <a:lnTo>
                  <a:pt x="0" y="1700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568020" y="1063489"/>
            <a:ext cx="4691253" cy="3522536"/>
            <a:chOff x="0" y="0"/>
            <a:chExt cx="6255004" cy="46967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255004" cy="4696714"/>
            </a:xfrm>
            <a:custGeom>
              <a:avLst/>
              <a:gdLst/>
              <a:ahLst/>
              <a:cxnLst/>
              <a:rect r="r" b="b" t="t" l="l"/>
              <a:pathLst>
                <a:path h="4696714" w="6255004">
                  <a:moveTo>
                    <a:pt x="0" y="0"/>
                  </a:moveTo>
                  <a:lnTo>
                    <a:pt x="6255004" y="0"/>
                  </a:lnTo>
                  <a:lnTo>
                    <a:pt x="6255004" y="4696714"/>
                  </a:lnTo>
                  <a:lnTo>
                    <a:pt x="0" y="4696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1028700"/>
            <a:ext cx="6206683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spc="39">
                <a:solidFill>
                  <a:srgbClr val="FFFFFF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Öne Çıkan Üretken YZ Teknİklerİ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95272" y="3620259"/>
            <a:ext cx="2056256" cy="1126903"/>
            <a:chOff x="0" y="0"/>
            <a:chExt cx="2741675" cy="1502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41676" cy="1502537"/>
            </a:xfrm>
            <a:custGeom>
              <a:avLst/>
              <a:gdLst/>
              <a:ahLst/>
              <a:cxnLst/>
              <a:rect r="r" b="b" t="t" l="l"/>
              <a:pathLst>
                <a:path h="1502537" w="2741676">
                  <a:moveTo>
                    <a:pt x="0" y="0"/>
                  </a:moveTo>
                  <a:lnTo>
                    <a:pt x="2741676" y="0"/>
                  </a:lnTo>
                  <a:lnTo>
                    <a:pt x="2741676" y="1502537"/>
                  </a:lnTo>
                  <a:lnTo>
                    <a:pt x="0" y="15025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245" r="0" b="-124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88896" y="5442486"/>
            <a:ext cx="634460" cy="635603"/>
            <a:chOff x="0" y="0"/>
            <a:chExt cx="845947" cy="8474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5947" cy="847471"/>
            </a:xfrm>
            <a:custGeom>
              <a:avLst/>
              <a:gdLst/>
              <a:ahLst/>
              <a:cxnLst/>
              <a:rect r="r" b="b" t="t" l="l"/>
              <a:pathLst>
                <a:path h="847471" w="845947">
                  <a:moveTo>
                    <a:pt x="0" y="0"/>
                  </a:moveTo>
                  <a:lnTo>
                    <a:pt x="845947" y="0"/>
                  </a:lnTo>
                  <a:lnTo>
                    <a:pt x="845947" y="847471"/>
                  </a:lnTo>
                  <a:lnTo>
                    <a:pt x="0" y="847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469" r="0" b="-146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27443" y="4688362"/>
            <a:ext cx="1082992" cy="739045"/>
            <a:chOff x="0" y="0"/>
            <a:chExt cx="1443990" cy="9853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43990" cy="985393"/>
            </a:xfrm>
            <a:custGeom>
              <a:avLst/>
              <a:gdLst/>
              <a:ahLst/>
              <a:cxnLst/>
              <a:rect r="r" b="b" t="t" l="l"/>
              <a:pathLst>
                <a:path h="985393" w="1443990">
                  <a:moveTo>
                    <a:pt x="0" y="0"/>
                  </a:moveTo>
                  <a:lnTo>
                    <a:pt x="1443990" y="0"/>
                  </a:lnTo>
                  <a:lnTo>
                    <a:pt x="1443990" y="985393"/>
                  </a:lnTo>
                  <a:lnTo>
                    <a:pt x="0" y="985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036" r="0" b="-103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68950" y="6257575"/>
            <a:ext cx="1242441" cy="411861"/>
            <a:chOff x="0" y="0"/>
            <a:chExt cx="1656588" cy="5491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588" cy="549148"/>
            </a:xfrm>
            <a:custGeom>
              <a:avLst/>
              <a:gdLst/>
              <a:ahLst/>
              <a:cxnLst/>
              <a:rect r="r" b="b" t="t" l="l"/>
              <a:pathLst>
                <a:path h="549148" w="1656588">
                  <a:moveTo>
                    <a:pt x="0" y="0"/>
                  </a:moveTo>
                  <a:lnTo>
                    <a:pt x="1656588" y="0"/>
                  </a:lnTo>
                  <a:lnTo>
                    <a:pt x="1656588" y="549148"/>
                  </a:lnTo>
                  <a:lnTo>
                    <a:pt x="0" y="549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574" r="0" b="-157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596688" y="6775986"/>
            <a:ext cx="1520666" cy="1138999"/>
            <a:chOff x="0" y="0"/>
            <a:chExt cx="2027555" cy="15186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7555" cy="1518666"/>
            </a:xfrm>
            <a:custGeom>
              <a:avLst/>
              <a:gdLst/>
              <a:ahLst/>
              <a:cxnLst/>
              <a:rect r="r" b="b" t="t" l="l"/>
              <a:pathLst>
                <a:path h="1518666" w="2027555">
                  <a:moveTo>
                    <a:pt x="0" y="0"/>
                  </a:moveTo>
                  <a:lnTo>
                    <a:pt x="2027555" y="0"/>
                  </a:lnTo>
                  <a:lnTo>
                    <a:pt x="2027555" y="1518666"/>
                  </a:lnTo>
                  <a:lnTo>
                    <a:pt x="0" y="1518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349" r="0" b="-134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091978" y="4747161"/>
            <a:ext cx="1039844" cy="1013079"/>
            <a:chOff x="0" y="0"/>
            <a:chExt cx="1386459" cy="13507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86459" cy="1350772"/>
            </a:xfrm>
            <a:custGeom>
              <a:avLst/>
              <a:gdLst/>
              <a:ahLst/>
              <a:cxnLst/>
              <a:rect r="r" b="b" t="t" l="l"/>
              <a:pathLst>
                <a:path h="1350772" w="1386459">
                  <a:moveTo>
                    <a:pt x="0" y="0"/>
                  </a:moveTo>
                  <a:lnTo>
                    <a:pt x="1386459" y="0"/>
                  </a:lnTo>
                  <a:lnTo>
                    <a:pt x="1386459" y="1350772"/>
                  </a:lnTo>
                  <a:lnTo>
                    <a:pt x="0" y="1350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321" r="0" b="-132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516187" y="3735724"/>
            <a:ext cx="1615630" cy="1060513"/>
            <a:chOff x="0" y="0"/>
            <a:chExt cx="2154173" cy="14140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54174" cy="1414018"/>
            </a:xfrm>
            <a:custGeom>
              <a:avLst/>
              <a:gdLst/>
              <a:ahLst/>
              <a:cxnLst/>
              <a:rect r="r" b="b" t="t" l="l"/>
              <a:pathLst>
                <a:path h="1414018" w="2154174">
                  <a:moveTo>
                    <a:pt x="0" y="0"/>
                  </a:moveTo>
                  <a:lnTo>
                    <a:pt x="2154174" y="0"/>
                  </a:lnTo>
                  <a:lnTo>
                    <a:pt x="2154174" y="1414018"/>
                  </a:lnTo>
                  <a:lnTo>
                    <a:pt x="0" y="1414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55" r="0" b="-1355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611901" y="6343755"/>
            <a:ext cx="1613249" cy="432244"/>
            <a:chOff x="0" y="0"/>
            <a:chExt cx="2150999" cy="5763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50999" cy="576326"/>
            </a:xfrm>
            <a:custGeom>
              <a:avLst/>
              <a:gdLst/>
              <a:ahLst/>
              <a:cxnLst/>
              <a:rect r="r" b="b" t="t" l="l"/>
              <a:pathLst>
                <a:path h="576326" w="2150999">
                  <a:moveTo>
                    <a:pt x="0" y="0"/>
                  </a:moveTo>
                  <a:lnTo>
                    <a:pt x="2150999" y="0"/>
                  </a:lnTo>
                  <a:lnTo>
                    <a:pt x="2150999" y="576326"/>
                  </a:lnTo>
                  <a:lnTo>
                    <a:pt x="0" y="576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1318" r="0" b="-1318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776973" y="7041766"/>
            <a:ext cx="1026414" cy="1000030"/>
            <a:chOff x="0" y="0"/>
            <a:chExt cx="1368551" cy="13333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68552" cy="1333373"/>
            </a:xfrm>
            <a:custGeom>
              <a:avLst/>
              <a:gdLst/>
              <a:ahLst/>
              <a:cxnLst/>
              <a:rect r="r" b="b" t="t" l="l"/>
              <a:pathLst>
                <a:path h="1333373" w="1368552">
                  <a:moveTo>
                    <a:pt x="0" y="0"/>
                  </a:moveTo>
                  <a:lnTo>
                    <a:pt x="1368552" y="0"/>
                  </a:lnTo>
                  <a:lnTo>
                    <a:pt x="1368552" y="1333373"/>
                  </a:lnTo>
                  <a:lnTo>
                    <a:pt x="0" y="1333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1319" r="0" b="-1319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28000" y="5093522"/>
            <a:ext cx="1368647" cy="1333500"/>
            <a:chOff x="0" y="0"/>
            <a:chExt cx="1824862" cy="1778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24863" cy="1778000"/>
            </a:xfrm>
            <a:custGeom>
              <a:avLst/>
              <a:gdLst/>
              <a:ahLst/>
              <a:cxnLst/>
              <a:rect r="r" b="b" t="t" l="l"/>
              <a:pathLst>
                <a:path h="1778000" w="1824863">
                  <a:moveTo>
                    <a:pt x="0" y="0"/>
                  </a:moveTo>
                  <a:lnTo>
                    <a:pt x="1824863" y="0"/>
                  </a:lnTo>
                  <a:lnTo>
                    <a:pt x="1824863" y="1778000"/>
                  </a:lnTo>
                  <a:lnTo>
                    <a:pt x="0" y="177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317" r="0" b="-1317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-5400000">
            <a:off x="5486400" y="4904093"/>
            <a:ext cx="7315200" cy="478813"/>
          </a:xfrm>
          <a:custGeom>
            <a:avLst/>
            <a:gdLst/>
            <a:ahLst/>
            <a:cxnLst/>
            <a:rect r="r" b="b" t="t" l="l"/>
            <a:pathLst>
              <a:path h="478813" w="7315200">
                <a:moveTo>
                  <a:pt x="0" y="0"/>
                </a:moveTo>
                <a:lnTo>
                  <a:pt x="7315200" y="0"/>
                </a:lnTo>
                <a:lnTo>
                  <a:pt x="7315200" y="478813"/>
                </a:lnTo>
                <a:lnTo>
                  <a:pt x="0" y="4788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721" r="0" b="-1721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519265" y="4055816"/>
            <a:ext cx="1624489" cy="1624489"/>
            <a:chOff x="0" y="0"/>
            <a:chExt cx="2165985" cy="21659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65985" cy="2165985"/>
            </a:xfrm>
            <a:custGeom>
              <a:avLst/>
              <a:gdLst/>
              <a:ahLst/>
              <a:cxnLst/>
              <a:rect r="r" b="b" t="t" l="l"/>
              <a:pathLst>
                <a:path h="2165985" w="2165985">
                  <a:moveTo>
                    <a:pt x="0" y="0"/>
                  </a:moveTo>
                  <a:lnTo>
                    <a:pt x="2165985" y="0"/>
                  </a:lnTo>
                  <a:lnTo>
                    <a:pt x="2165985" y="2165985"/>
                  </a:lnTo>
                  <a:lnTo>
                    <a:pt x="0" y="2165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819985" y="4482373"/>
            <a:ext cx="1765268" cy="1322261"/>
            <a:chOff x="0" y="0"/>
            <a:chExt cx="2353691" cy="17630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53691" cy="1763014"/>
            </a:xfrm>
            <a:custGeom>
              <a:avLst/>
              <a:gdLst/>
              <a:ahLst/>
              <a:cxnLst/>
              <a:rect r="r" b="b" t="t" l="l"/>
              <a:pathLst>
                <a:path h="1763014" w="2353691">
                  <a:moveTo>
                    <a:pt x="0" y="0"/>
                  </a:moveTo>
                  <a:lnTo>
                    <a:pt x="2353691" y="0"/>
                  </a:lnTo>
                  <a:lnTo>
                    <a:pt x="2353691" y="1763014"/>
                  </a:lnTo>
                  <a:lnTo>
                    <a:pt x="0" y="1763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5" t="0" r="-15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1519265" y="5831028"/>
            <a:ext cx="1360646" cy="1096804"/>
            <a:chOff x="0" y="0"/>
            <a:chExt cx="1814195" cy="146240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14195" cy="1462405"/>
            </a:xfrm>
            <a:custGeom>
              <a:avLst/>
              <a:gdLst/>
              <a:ahLst/>
              <a:cxnLst/>
              <a:rect r="r" b="b" t="t" l="l"/>
              <a:pathLst>
                <a:path h="1462405" w="1814195">
                  <a:moveTo>
                    <a:pt x="0" y="0"/>
                  </a:moveTo>
                  <a:lnTo>
                    <a:pt x="1814195" y="0"/>
                  </a:lnTo>
                  <a:lnTo>
                    <a:pt x="1814195" y="1462405"/>
                  </a:lnTo>
                  <a:lnTo>
                    <a:pt x="0" y="1462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12027" r="0" b="-12027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983982" y="6244155"/>
            <a:ext cx="910780" cy="910780"/>
            <a:chOff x="0" y="0"/>
            <a:chExt cx="1214374" cy="121437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14374" cy="1214374"/>
            </a:xfrm>
            <a:custGeom>
              <a:avLst/>
              <a:gdLst/>
              <a:ahLst/>
              <a:cxnLst/>
              <a:rect r="r" b="b" t="t" l="l"/>
              <a:pathLst>
                <a:path h="1214374" w="1214374">
                  <a:moveTo>
                    <a:pt x="0" y="0"/>
                  </a:moveTo>
                  <a:lnTo>
                    <a:pt x="1214374" y="0"/>
                  </a:lnTo>
                  <a:lnTo>
                    <a:pt x="1214374" y="1214374"/>
                  </a:lnTo>
                  <a:lnTo>
                    <a:pt x="0" y="1214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804491" y="1705734"/>
            <a:ext cx="5844145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7">
                <a:solidFill>
                  <a:srgbClr val="000000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Ücretlİ Yapay Zeka </a:t>
            </a:r>
          </a:p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Araçları</a:t>
            </a:r>
          </a:p>
          <a:p>
            <a:pPr algn="ctr">
              <a:lnSpc>
                <a:spcPts val="504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926332" y="1705734"/>
            <a:ext cx="8115300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9">
                <a:solidFill>
                  <a:srgbClr val="000000"/>
                </a:solidFill>
                <a:latin typeface="RQND Pro Medium"/>
                <a:ea typeface="RQND Pro Medium"/>
                <a:cs typeface="RQND Pro Medium"/>
                <a:sym typeface="RQND Pro Medium"/>
              </a:rPr>
              <a:t>Açık Kaynaklı (Ücretsİz) Yapay Zeka Araçları</a:t>
            </a:r>
          </a:p>
          <a:p>
            <a:pPr algn="ctr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3667" y="5723629"/>
            <a:ext cx="2864358" cy="4563332"/>
            <a:chOff x="0" y="0"/>
            <a:chExt cx="3819144" cy="60844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19144" cy="6084443"/>
            </a:xfrm>
            <a:custGeom>
              <a:avLst/>
              <a:gdLst/>
              <a:ahLst/>
              <a:cxnLst/>
              <a:rect r="r" b="b" t="t" l="l"/>
              <a:pathLst>
                <a:path h="6084443" w="3819144">
                  <a:moveTo>
                    <a:pt x="0" y="0"/>
                  </a:moveTo>
                  <a:lnTo>
                    <a:pt x="3819144" y="0"/>
                  </a:lnTo>
                  <a:lnTo>
                    <a:pt x="3819144" y="6084443"/>
                  </a:lnTo>
                  <a:lnTo>
                    <a:pt x="0" y="6084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1" r="0" b="-1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00200" y="0"/>
            <a:ext cx="16687800" cy="228600"/>
            <a:chOff x="0" y="0"/>
            <a:chExt cx="22250400" cy="304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250400" cy="304800"/>
            </a:xfrm>
            <a:custGeom>
              <a:avLst/>
              <a:gdLst/>
              <a:ahLst/>
              <a:cxnLst/>
              <a:rect r="r" b="b" t="t" l="l"/>
              <a:pathLst>
                <a:path h="304800" w="22250400">
                  <a:moveTo>
                    <a:pt x="0" y="304800"/>
                  </a:moveTo>
                  <a:lnTo>
                    <a:pt x="0" y="0"/>
                  </a:lnTo>
                  <a:lnTo>
                    <a:pt x="22250400" y="0"/>
                  </a:lnTo>
                  <a:lnTo>
                    <a:pt x="22250400" y="304800"/>
                  </a:lnTo>
                  <a:lnTo>
                    <a:pt x="0" y="304800"/>
                  </a:lnTo>
                  <a:close/>
                </a:path>
              </a:pathLst>
            </a:custGeom>
            <a:solidFill>
              <a:srgbClr val="1D428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02778" y="3589661"/>
            <a:ext cx="4665613" cy="73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39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Açık Kaynağın Önemİ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0200" y="5000625"/>
            <a:ext cx="9136382" cy="2227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73558" indent="-218390" lvl="3">
              <a:lnSpc>
                <a:spcPts val="4223"/>
              </a:lnSpc>
              <a:buFont typeface="Arial"/>
              <a:buChar char="￭"/>
            </a:pPr>
            <a:r>
              <a:rPr lang="en-US" sz="3199" spc="28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Verİ Gİzlİlİğİ</a:t>
            </a:r>
          </a:p>
          <a:p>
            <a:pPr algn="l" marL="873558" indent="-218390" lvl="3">
              <a:lnSpc>
                <a:spcPts val="4223"/>
              </a:lnSpc>
              <a:buFont typeface="Arial"/>
              <a:buChar char="￭"/>
            </a:pPr>
            <a:r>
              <a:rPr lang="en-US" sz="3199" spc="28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Özelleştİrİlebİlİrlİk</a:t>
            </a:r>
          </a:p>
          <a:p>
            <a:pPr algn="l" marL="873558" indent="-218390" lvl="3">
              <a:lnSpc>
                <a:spcPts val="4223"/>
              </a:lnSpc>
              <a:buFont typeface="Arial"/>
              <a:buChar char="￭"/>
            </a:pPr>
            <a:r>
              <a:rPr lang="en-US" sz="3199" spc="28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Malİyet Etkİnlİğİ</a:t>
            </a:r>
          </a:p>
          <a:p>
            <a:pPr algn="l" marL="873558" indent="-218390" lvl="3">
              <a:lnSpc>
                <a:spcPts val="4223"/>
              </a:lnSpc>
              <a:buFont typeface="Arial"/>
              <a:buChar char="￭"/>
            </a:pPr>
            <a:r>
              <a:rPr lang="en-US" sz="3199" spc="28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Şeffaflık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478587" y="1028700"/>
            <a:ext cx="7780713" cy="8229600"/>
          </a:xfrm>
          <a:custGeom>
            <a:avLst/>
            <a:gdLst/>
            <a:ahLst/>
            <a:cxnLst/>
            <a:rect r="r" b="b" t="t" l="l"/>
            <a:pathLst>
              <a:path h="8229600" w="7780713">
                <a:moveTo>
                  <a:pt x="0" y="0"/>
                </a:moveTo>
                <a:lnTo>
                  <a:pt x="7780713" y="0"/>
                </a:lnTo>
                <a:lnTo>
                  <a:pt x="77807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0" r="0" b="-5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DAGW6IY4yCg</dc:identifier>
  <dcterms:modified xsi:type="dcterms:W3CDTF">2011-08-01T06:04:30Z</dcterms:modified>
  <cp:revision>1</cp:revision>
  <dc:title>YZ ve Üretken YZ.pptx.pptx</dc:title>
</cp:coreProperties>
</file>